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7" r:id="rId3"/>
    <p:sldId id="268" r:id="rId4"/>
    <p:sldId id="269" r:id="rId5"/>
    <p:sldId id="270" r:id="rId6"/>
    <p:sldId id="272" r:id="rId7"/>
    <p:sldId id="274" r:id="rId8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D3A"/>
    <a:srgbClr val="D37C1E"/>
    <a:srgbClr val="EBEBEB"/>
    <a:srgbClr val="031B07"/>
    <a:srgbClr val="B58D39"/>
    <a:srgbClr val="A56A34"/>
    <a:srgbClr val="2C4B10"/>
    <a:srgbClr val="D3C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90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4902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32669F89-D088-48A9-B587-0B3AB130B0EF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747569"/>
            <a:ext cx="5389240" cy="3886249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411"/>
            <a:ext cx="2919565" cy="49490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1411"/>
            <a:ext cx="2919565" cy="494902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7C0847A5-6EC5-4364-A19E-B7CC24404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7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847A5-6EC5-4364-A19E-B7CC2440455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4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29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36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05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02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847A5-6EC5-4364-A19E-B7CC244045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56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7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30000"/>
                <a:lumOff val="70000"/>
              </a:schemeClr>
            </a:gs>
          </a:gsLst>
          <a:lin ang="4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DE27-A175-424F-8676-688CE69B8EFA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7520-6B0E-4763-9A74-8F89DF5F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1059582"/>
            <a:ext cx="8100728" cy="2016224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Займы 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Государственного Фонда развития промышленности Рязанской области</a:t>
            </a:r>
          </a:p>
        </p:txBody>
      </p:sp>
      <p:sp useBgFill="1">
        <p:nvSpPr>
          <p:cNvPr id="18" name="Заголовок 1">
            <a:extLst>
              <a:ext uri="{FF2B5EF4-FFF2-40B4-BE49-F238E27FC236}">
                <a16:creationId xmlns:a16="http://schemas.microsoft.com/office/drawing/2014/main" id="{30DFB10B-1498-4E69-A356-EB730A220B34}"/>
              </a:ext>
            </a:extLst>
          </p:cNvPr>
          <p:cNvSpPr txBox="1">
            <a:spLocks/>
          </p:cNvSpPr>
          <p:nvPr/>
        </p:nvSpPr>
        <p:spPr>
          <a:xfrm>
            <a:off x="899592" y="3939902"/>
            <a:ext cx="7956712" cy="7920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 Новомичуринск, 13 декабря 2019 г.</a:t>
            </a:r>
          </a:p>
        </p:txBody>
      </p:sp>
    </p:spTree>
    <p:extLst>
      <p:ext uri="{BB962C8B-B14F-4D97-AF65-F5344CB8AC3E}">
        <p14:creationId xmlns:p14="http://schemas.microsoft.com/office/powerpoint/2010/main" val="253066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11811" y="146010"/>
            <a:ext cx="8352928" cy="536856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Займы Государственного Фонда развития промышленности </a:t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Рязанской области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4477" y="806515"/>
            <a:ext cx="8407596" cy="469091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83B58-33E9-4F93-ADD6-812F16571547}"/>
              </a:ext>
            </a:extLst>
          </p:cNvPr>
          <p:cNvSpPr/>
          <p:nvPr/>
        </p:nvSpPr>
        <p:spPr>
          <a:xfrm>
            <a:off x="251520" y="875490"/>
            <a:ext cx="8279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Программа «Региональный заем»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DBB210-760F-476D-BEF9-928828EC8881}"/>
              </a:ext>
            </a:extLst>
          </p:cNvPr>
          <p:cNvSpPr/>
          <p:nvPr/>
        </p:nvSpPr>
        <p:spPr>
          <a:xfrm>
            <a:off x="384477" y="1491035"/>
            <a:ext cx="8407596" cy="1080715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048E11-DC1F-4220-B5FB-650C7CD6E017}"/>
              </a:ext>
            </a:extLst>
          </p:cNvPr>
          <p:cNvSpPr/>
          <p:nvPr/>
        </p:nvSpPr>
        <p:spPr>
          <a:xfrm>
            <a:off x="382672" y="1545635"/>
            <a:ext cx="8407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Область применения - финансирование проектов, реализуемых в приоритетных отраслях, и направленных на поддержку и развитие производства, на производство новой конкурентоспособной и высокотехнологичной продукции гражданского назначения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15C2BBD-F3A2-43F5-9919-09F6648B8EBF}"/>
              </a:ext>
            </a:extLst>
          </p:cNvPr>
          <p:cNvSpPr/>
          <p:nvPr/>
        </p:nvSpPr>
        <p:spPr>
          <a:xfrm>
            <a:off x="332139" y="2709669"/>
            <a:ext cx="3672014" cy="135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проекта: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сумма займа – от 4 до 30 млн. рублей;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 займа – не более 3 лет;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общий бюджет проекта – от 5 млн. руб.;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не менее 20%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(в т.ч. – 5% собственные средства).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466F57-4D4D-4555-AB09-9ED2F898B20C}"/>
              </a:ext>
            </a:extLst>
          </p:cNvPr>
          <p:cNvSpPr/>
          <p:nvPr/>
        </p:nvSpPr>
        <p:spPr>
          <a:xfrm>
            <a:off x="3949652" y="2709669"/>
            <a:ext cx="4872197" cy="1559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Процентная ставка: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3% годовых  – при предоставлении банковской гарантии </a:t>
            </a:r>
            <a:r>
              <a:rPr lang="ru-RU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и/или гарантий и поручительства Гарантийного Фонда Рязанской области;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4% годовых –  при предоставлении иного обеспечения;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снижается на 2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п.п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– при покупке российского оборудования (не менее 50% суммы займа).</a:t>
            </a:r>
          </a:p>
        </p:txBody>
      </p:sp>
    </p:spTree>
    <p:extLst>
      <p:ext uri="{BB962C8B-B14F-4D97-AF65-F5344CB8AC3E}">
        <p14:creationId xmlns:p14="http://schemas.microsoft.com/office/powerpoint/2010/main" val="283778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2001" y="143461"/>
            <a:ext cx="8352928" cy="536856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Займы Государственного Фонда развития промышленности </a:t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Рязанской области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4477" y="829785"/>
            <a:ext cx="8407596" cy="489774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83B58-33E9-4F93-ADD6-812F16571547}"/>
              </a:ext>
            </a:extLst>
          </p:cNvPr>
          <p:cNvSpPr/>
          <p:nvPr/>
        </p:nvSpPr>
        <p:spPr>
          <a:xfrm>
            <a:off x="334024" y="901695"/>
            <a:ext cx="8279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Программа «Цифровизация промышленности»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DBB210-760F-476D-BEF9-928828EC8881}"/>
              </a:ext>
            </a:extLst>
          </p:cNvPr>
          <p:cNvSpPr/>
          <p:nvPr/>
        </p:nvSpPr>
        <p:spPr>
          <a:xfrm>
            <a:off x="384477" y="1484868"/>
            <a:ext cx="8407596" cy="1014874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048E11-DC1F-4220-B5FB-650C7CD6E017}"/>
              </a:ext>
            </a:extLst>
          </p:cNvPr>
          <p:cNvSpPr/>
          <p:nvPr/>
        </p:nvSpPr>
        <p:spPr>
          <a:xfrm>
            <a:off x="391041" y="1527462"/>
            <a:ext cx="8407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Область применения - финансирование проектов, реализуемых в приоритетных отраслях, и направленных на </a:t>
            </a:r>
            <a:r>
              <a:rPr lang="ru-RU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повышение уровня автоматизации и цифровизации промышленных предприятий для производства продукции гражданского и двойного назначения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15C2BBD-F3A2-43F5-9919-09F6648B8EBF}"/>
              </a:ext>
            </a:extLst>
          </p:cNvPr>
          <p:cNvSpPr/>
          <p:nvPr/>
        </p:nvSpPr>
        <p:spPr>
          <a:xfrm>
            <a:off x="334024" y="2722414"/>
            <a:ext cx="3941740" cy="1152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проекта: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сумма займа – от 4 до 30 млн. рублей;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 займа – не более 5 лет;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общий бюджет проекта – от 5 млн. руб.;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не менее 20%.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466F57-4D4D-4555-AB09-9ED2F898B20C}"/>
              </a:ext>
            </a:extLst>
          </p:cNvPr>
          <p:cNvSpPr/>
          <p:nvPr/>
        </p:nvSpPr>
        <p:spPr>
          <a:xfrm>
            <a:off x="4275764" y="2722414"/>
            <a:ext cx="4509165" cy="17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Процентная ставка: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indent="-1080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1% годовых – при покупке российского программного обеспечения (более 50% суммы займа) или привлечении системного интегратора цифровых и технологических решений, отвечающего установленным требованиям;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4% годовых – в остальных случаях.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0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2001" y="162686"/>
            <a:ext cx="8352928" cy="536856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Займы Государственного Фонда развития промышленности </a:t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Рязанской области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7333" y="827632"/>
            <a:ext cx="8407596" cy="536856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83B58-33E9-4F93-ADD6-812F16571547}"/>
              </a:ext>
            </a:extLst>
          </p:cNvPr>
          <p:cNvSpPr/>
          <p:nvPr/>
        </p:nvSpPr>
        <p:spPr>
          <a:xfrm>
            <a:off x="336026" y="902971"/>
            <a:ext cx="8279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Программа «Повышение производительности труда»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DBB210-760F-476D-BEF9-928828EC8881}"/>
              </a:ext>
            </a:extLst>
          </p:cNvPr>
          <p:cNvSpPr/>
          <p:nvPr/>
        </p:nvSpPr>
        <p:spPr>
          <a:xfrm>
            <a:off x="377333" y="1549546"/>
            <a:ext cx="8407596" cy="734172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048E11-DC1F-4220-B5FB-650C7CD6E017}"/>
              </a:ext>
            </a:extLst>
          </p:cNvPr>
          <p:cNvSpPr/>
          <p:nvPr/>
        </p:nvSpPr>
        <p:spPr>
          <a:xfrm>
            <a:off x="336026" y="1633961"/>
            <a:ext cx="8407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Область применения - финансирование проектов, реализуемых в приоритетных отраслях, и направленных на повышение производительности труда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15C2BBD-F3A2-43F5-9919-09F6648B8EBF}"/>
              </a:ext>
            </a:extLst>
          </p:cNvPr>
          <p:cNvSpPr/>
          <p:nvPr/>
        </p:nvSpPr>
        <p:spPr>
          <a:xfrm>
            <a:off x="336026" y="2538354"/>
            <a:ext cx="5237884" cy="172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проекта: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сумма займа – от 7 до 50 млн. рублей;</a:t>
            </a:r>
          </a:p>
          <a:p>
            <a:pPr marL="108000" marR="0" lvl="0" indent="-108000" algn="l" defTabSz="9144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 займа – не более 5 лет;</a:t>
            </a:r>
          </a:p>
          <a:p>
            <a:pPr marL="108000" marR="0" lvl="0" indent="-108000" algn="l" defTabSz="9144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общий бюджет проекта – от 10 млн. руб.;</a:t>
            </a:r>
          </a:p>
          <a:p>
            <a:pPr marL="108000" marR="0" lvl="0" indent="-108000" algn="l" defTabSz="9144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не менее 30%;</a:t>
            </a:r>
          </a:p>
          <a:p>
            <a:pPr marL="108000" lvl="0" indent="-108000">
              <a:lnSpc>
                <a:spcPct val="108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рост индекса производительности труда - не менее 5% по итогам первого года и не менее 20% по окончании действия договора займа.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466F57-4D4D-4555-AB09-9ED2F898B20C}"/>
              </a:ext>
            </a:extLst>
          </p:cNvPr>
          <p:cNvSpPr/>
          <p:nvPr/>
        </p:nvSpPr>
        <p:spPr>
          <a:xfrm>
            <a:off x="5799515" y="2571750"/>
            <a:ext cx="2844777" cy="530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Процентная ставка: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1% годовых.</a:t>
            </a:r>
          </a:p>
        </p:txBody>
      </p:sp>
    </p:spTree>
    <p:extLst>
      <p:ext uri="{BB962C8B-B14F-4D97-AF65-F5344CB8AC3E}">
        <p14:creationId xmlns:p14="http://schemas.microsoft.com/office/powerpoint/2010/main" val="422806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2001" y="162686"/>
            <a:ext cx="8352928" cy="536856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Займы Государственного Фонда развития промышленности </a:t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Рязанской области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8BABF3-7E73-427D-B0BA-4DC25F51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93" y="699541"/>
            <a:ext cx="3467353" cy="49381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22C53B7-9F3A-44FB-8C7D-763C9BE12F87}"/>
              </a:ext>
            </a:extLst>
          </p:cNvPr>
          <p:cNvSpPr/>
          <p:nvPr/>
        </p:nvSpPr>
        <p:spPr>
          <a:xfrm>
            <a:off x="115057" y="1219143"/>
            <a:ext cx="3586690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коммерческая организация или ИП, получение займов для которого не запрещено;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юридическое лицо или ИП, реализующее проекты в сфере промышленности на территории Рязанской области;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резидент РФ;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не является дочерним обществом лиц, созданных по законодательству иностранных государств и находящихся в низконалоговой юрисдикции;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бенефициар не является нерезидентом РФ, имеющим местонахождение в низконалоговой юрисдикции;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раскрыть структуру собственности, предоставить список аффилированных лиц и бенефициаров;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не должно находиться в процессе реорганизации (кроме преобразования, слияния, присоединения), ликвидации или банкротства;</a:t>
            </a:r>
          </a:p>
          <a:p>
            <a:pPr marL="108000" lvl="0" indent="-108000"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должно быть зарегистрировано в ГИСП/на портале Государственных услуг России.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2CFC640-884A-438A-B054-480CEB737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7026" y="699540"/>
            <a:ext cx="5323124" cy="493819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D1B12FF-BF97-452B-AD0D-6FCC1F148377}"/>
              </a:ext>
            </a:extLst>
          </p:cNvPr>
          <p:cNvSpPr/>
          <p:nvPr/>
        </p:nvSpPr>
        <p:spPr>
          <a:xfrm>
            <a:off x="3767025" y="1161244"/>
            <a:ext cx="5323124" cy="3849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10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пищевых продуктов</a:t>
            </a:r>
            <a:r>
              <a:rPr lang="en-US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*</a:t>
            </a:r>
            <a:endParaRPr lang="ru-RU" sz="105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13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текстильных изделий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14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одежды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15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кожи и изделий из кожи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16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Обработка древесины и производство изделий из дерева и пробки 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17 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Производство бумаги и бумажных изделий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20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химических веществ и химических продуктов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21 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Производство лекарственных средств и медицинских материалов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22</a:t>
            </a:r>
            <a:r>
              <a:rPr lang="ru-RU" sz="10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Производство резиновых и пластмассовых изделий</a:t>
            </a: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23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прочей неметаллической минеральной продукции</a:t>
            </a:r>
            <a:endParaRPr lang="ru-RU" sz="105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24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металлургическое</a:t>
            </a:r>
            <a:endParaRPr lang="ru-RU" sz="105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25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готовых металлических изделий</a:t>
            </a: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26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компьютеров, электронных и оптических изделий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27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электрического оборудования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28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машин и оборудования, не включенных в другие группировки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29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автотранспортных средств, прицепов и полуприцепов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30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прочих транспортных средств и оборудования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31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Производство мебели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00"/>
              </a:spcAft>
            </a:pP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32</a:t>
            </a:r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Производство прочих готовых изделий</a:t>
            </a:r>
            <a:endParaRPr lang="ru-RU" sz="1050" spc="5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1050" b="1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33</a:t>
            </a:r>
            <a:r>
              <a:rPr lang="ru-RU" sz="105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Ремонт и монтаж машин и оборудования</a:t>
            </a:r>
          </a:p>
          <a:p>
            <a:pPr lvl="0">
              <a:lnSpc>
                <a:spcPct val="107000"/>
              </a:lnSpc>
            </a:pPr>
            <a:r>
              <a:rPr lang="en-US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* </a:t>
            </a:r>
            <a:r>
              <a:rPr lang="ru-RU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части промышленных биотехнологий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737A395-ABA0-4616-92BB-C693B2B82DC4}"/>
              </a:ext>
            </a:extLst>
          </p:cNvPr>
          <p:cNvSpPr/>
          <p:nvPr/>
        </p:nvSpPr>
        <p:spPr>
          <a:xfrm>
            <a:off x="3701746" y="760825"/>
            <a:ext cx="5388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Направления финансирования проектов 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(ОКВЭД)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6FCD511-A6D1-43D5-BE70-C89750C26DEB}"/>
              </a:ext>
            </a:extLst>
          </p:cNvPr>
          <p:cNvSpPr/>
          <p:nvPr/>
        </p:nvSpPr>
        <p:spPr>
          <a:xfrm>
            <a:off x="-756592" y="790166"/>
            <a:ext cx="5388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Требования к заявителю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20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17253" y="779784"/>
            <a:ext cx="4452177" cy="501117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83B58-33E9-4F93-ADD6-812F16571547}"/>
              </a:ext>
            </a:extLst>
          </p:cNvPr>
          <p:cNvSpPr/>
          <p:nvPr/>
        </p:nvSpPr>
        <p:spPr>
          <a:xfrm>
            <a:off x="398988" y="729521"/>
            <a:ext cx="4209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«Проекты развития»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DBB210-760F-476D-BEF9-928828EC8881}"/>
              </a:ext>
            </a:extLst>
          </p:cNvPr>
          <p:cNvSpPr/>
          <p:nvPr/>
        </p:nvSpPr>
        <p:spPr>
          <a:xfrm>
            <a:off x="321235" y="1361842"/>
            <a:ext cx="4448195" cy="770903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048E11-DC1F-4220-B5FB-650C7CD6E017}"/>
              </a:ext>
            </a:extLst>
          </p:cNvPr>
          <p:cNvSpPr/>
          <p:nvPr/>
        </p:nvSpPr>
        <p:spPr>
          <a:xfrm>
            <a:off x="251665" y="1331796"/>
            <a:ext cx="4614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Проекты в приоритетных отраслях, направленные на разработку и внедрение перспективных технологий, производство новой конкурентоспособной и высокотехнологичной продукции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15C2BBD-F3A2-43F5-9919-09F6648B8EBF}"/>
              </a:ext>
            </a:extLst>
          </p:cNvPr>
          <p:cNvSpPr/>
          <p:nvPr/>
        </p:nvSpPr>
        <p:spPr>
          <a:xfrm>
            <a:off x="243003" y="2139723"/>
            <a:ext cx="4452177" cy="1629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проекта: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сумма займа – от 20 до 100 млн. рублей;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 займа – не более 5 лет;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общий бюджет проекта – от 40 млн. руб.;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  <a:defRPr/>
            </a:pPr>
            <a:r>
              <a:rPr lang="ru-RU" sz="11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не менее 50% </a:t>
            </a:r>
            <a:b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(в т.ч. - 15% собственные средства);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продажи новой продукции - не менее 50% суммы займа в год, со 2 года серийного производства.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466F57-4D4D-4555-AB09-9ED2F898B20C}"/>
              </a:ext>
            </a:extLst>
          </p:cNvPr>
          <p:cNvSpPr/>
          <p:nvPr/>
        </p:nvSpPr>
        <p:spPr>
          <a:xfrm>
            <a:off x="210122" y="3735080"/>
            <a:ext cx="4758880" cy="1257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Процентная ставка: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3% (первые 3 года) и 5% (оставшийся срок) – при гарантии банка, гарантии и поручительстве АО «Корпорация МСП»;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5% годовых –  при предоставлении иного обеспечения;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- 2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п.п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– при покупке российского оборудования;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1% - при экспорте высокотехнологичной продукции.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DB5314E-A38E-4B57-BFFF-1836C9E96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440" y="759761"/>
            <a:ext cx="4092137" cy="536856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32D4026-A38C-4978-889E-1C5D2CA3D965}"/>
              </a:ext>
            </a:extLst>
          </p:cNvPr>
          <p:cNvSpPr/>
          <p:nvPr/>
        </p:nvSpPr>
        <p:spPr>
          <a:xfrm>
            <a:off x="4938853" y="729521"/>
            <a:ext cx="376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«Комплектующие изделия»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BF3ED8C-CD2F-4E23-BC1D-07D11D64BA21}"/>
              </a:ext>
            </a:extLst>
          </p:cNvPr>
          <p:cNvSpPr/>
          <p:nvPr/>
        </p:nvSpPr>
        <p:spPr>
          <a:xfrm>
            <a:off x="4840440" y="1354867"/>
            <a:ext cx="4092137" cy="784856"/>
          </a:xfrm>
          <a:prstGeom prst="rect">
            <a:avLst/>
          </a:prstGeom>
          <a:noFill/>
          <a:ln>
            <a:solidFill>
              <a:srgbClr val="517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72D534-BCD6-4626-B27B-70F2D8D12377}"/>
              </a:ext>
            </a:extLst>
          </p:cNvPr>
          <p:cNvSpPr/>
          <p:nvPr/>
        </p:nvSpPr>
        <p:spPr>
          <a:xfrm>
            <a:off x="4778663" y="1337905"/>
            <a:ext cx="4246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Проекты, направленные на организацию и/или  модернизацию производства комплектующих изделий, применяемых в составе промышленной продукции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854E853-AC5D-4005-AFE8-A877626610DA}"/>
              </a:ext>
            </a:extLst>
          </p:cNvPr>
          <p:cNvSpPr/>
          <p:nvPr/>
        </p:nvSpPr>
        <p:spPr>
          <a:xfrm>
            <a:off x="4788024" y="2148204"/>
            <a:ext cx="4144553" cy="1629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Критерии проекта: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сумма займа – от 20 до 100 млн. рублей;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 займа – не более 5 лет;</a:t>
            </a: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общий бюджет проекта – от 28,6 млн. руб.;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  <a:defRPr/>
            </a:pPr>
            <a:r>
              <a:rPr lang="ru-RU" sz="11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не менее 30% </a:t>
            </a:r>
            <a:b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(в т.ч. - 15% собственные средства)</a:t>
            </a:r>
          </a:p>
          <a:p>
            <a:pPr marL="108000" lvl="0" indent="-108000">
              <a:lnSpc>
                <a:spcPct val="110000"/>
              </a:lnSpc>
              <a:buFont typeface="Symbol" panose="05050102010706020507" pitchFamily="18" charset="2"/>
              <a:buChar char=""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продажи новой продукции - не менее 30% суммы займа в год, со 2 года серийного производства.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5766504-B2F7-4965-A76B-32E4F2319726}"/>
              </a:ext>
            </a:extLst>
          </p:cNvPr>
          <p:cNvSpPr/>
          <p:nvPr/>
        </p:nvSpPr>
        <p:spPr>
          <a:xfrm>
            <a:off x="4889301" y="3732943"/>
            <a:ext cx="3799323" cy="512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Процентная ставка: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08000" marR="0" lvl="0" indent="-108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1% (первые 3 года) и 5% (оставшийся срок).</a:t>
            </a:r>
          </a:p>
        </p:txBody>
      </p:sp>
      <p:sp useBgFill="1">
        <p:nvSpPr>
          <p:cNvPr id="18" name="Заголовок 1">
            <a:extLst>
              <a:ext uri="{FF2B5EF4-FFF2-40B4-BE49-F238E27FC236}">
                <a16:creationId xmlns:a16="http://schemas.microsoft.com/office/drawing/2014/main" id="{110C9A97-C70F-48CE-9621-A26C7887F6B6}"/>
              </a:ext>
            </a:extLst>
          </p:cNvPr>
          <p:cNvSpPr txBox="1">
            <a:spLocks/>
          </p:cNvSpPr>
          <p:nvPr/>
        </p:nvSpPr>
        <p:spPr>
          <a:xfrm>
            <a:off x="179973" y="152949"/>
            <a:ext cx="8856984" cy="5368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>
                <a:latin typeface="Verdana" panose="020B0604030504040204" pitchFamily="34" charset="0"/>
                <a:ea typeface="Verdana" panose="020B0604030504040204" pitchFamily="34" charset="0"/>
              </a:rPr>
              <a:t>Совместные займы Фонда развития промышленности и </a:t>
            </a:r>
            <a:br>
              <a:rPr lang="ru-RU" sz="18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>
                <a:latin typeface="Verdana" panose="020B0604030504040204" pitchFamily="34" charset="0"/>
                <a:ea typeface="Verdana" panose="020B0604030504040204" pitchFamily="34" charset="0"/>
              </a:rPr>
              <a:t>Государственного Фонда развития промышленности Рязанской области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1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83B58-33E9-4F93-ADD6-812F16571547}"/>
              </a:ext>
            </a:extLst>
          </p:cNvPr>
          <p:cNvSpPr/>
          <p:nvPr/>
        </p:nvSpPr>
        <p:spPr>
          <a:xfrm>
            <a:off x="251520" y="1131590"/>
            <a:ext cx="8435280" cy="380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Сайт фонда: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frp62.ru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E-mail: fpsp-rzn@mail.ru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gfrpro@mail.ru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Телефоны: 8(4912) 40-22-37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8(910) 630-00-12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8(900) 964-89-79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 useBgFill="1">
        <p:nvSpPr>
          <p:cNvPr id="21" name="Заголовок 1">
            <a:extLst>
              <a:ext uri="{FF2B5EF4-FFF2-40B4-BE49-F238E27FC236}">
                <a16:creationId xmlns:a16="http://schemas.microsoft.com/office/drawing/2014/main" id="{536FDB0D-D70E-453B-B223-C7684CED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781199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Контактные данные Государственного Фонда </a:t>
            </a:r>
            <a:b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развития промышленности Рязанской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81328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945</Words>
  <Application>Microsoft Office PowerPoint</Application>
  <PresentationFormat>Экран (16:9)</PresentationFormat>
  <Paragraphs>110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Verdana</vt:lpstr>
      <vt:lpstr>Тема Office</vt:lpstr>
      <vt:lpstr>Займы  Государственного Фонда развития промышленности Рязанской области</vt:lpstr>
      <vt:lpstr>Займы Государственного Фонда развития промышленности  Рязанской области</vt:lpstr>
      <vt:lpstr>Займы Государственного Фонда развития промышленности  Рязанской области</vt:lpstr>
      <vt:lpstr>Займы Государственного Фонда развития промышленности  Рязанской области</vt:lpstr>
      <vt:lpstr>Займы Государственного Фонда развития промышленности  Рязанской области</vt:lpstr>
      <vt:lpstr>Презентация PowerPoint</vt:lpstr>
      <vt:lpstr>Контактные данные Государственного Фонда  развития промышленности Рязанской области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ТОСЭР «Лесной»</dc:title>
  <dc:creator>admin</dc:creator>
  <cp:lastModifiedBy>HP05</cp:lastModifiedBy>
  <cp:revision>134</cp:revision>
  <cp:lastPrinted>2019-12-09T12:46:31Z</cp:lastPrinted>
  <dcterms:created xsi:type="dcterms:W3CDTF">2018-08-31T12:50:14Z</dcterms:created>
  <dcterms:modified xsi:type="dcterms:W3CDTF">2019-12-12T09:08:32Z</dcterms:modified>
</cp:coreProperties>
</file>