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7D3A"/>
    <a:srgbClr val="D37C1E"/>
    <a:srgbClr val="EBEBEB"/>
    <a:srgbClr val="031B07"/>
    <a:srgbClr val="B58D39"/>
    <a:srgbClr val="A56A34"/>
    <a:srgbClr val="2C4B10"/>
    <a:srgbClr val="D3C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5DE27-A175-424F-8676-688CE69B8EFA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67520-6B0E-4763-9A74-8F89DF5F38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2067694"/>
            <a:ext cx="9144000" cy="307580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0" y="0"/>
            <a:ext cx="9206217" cy="5169379"/>
          </a:xfrm>
          <a:custGeom>
            <a:avLst/>
            <a:gdLst>
              <a:gd name="connsiteX0" fmla="*/ 120770 w 9316529"/>
              <a:gd name="connsiteY0" fmla="*/ 8626 h 5175849"/>
              <a:gd name="connsiteX1" fmla="*/ 9307902 w 9316529"/>
              <a:gd name="connsiteY1" fmla="*/ 0 h 5175849"/>
              <a:gd name="connsiteX2" fmla="*/ 9316529 w 9316529"/>
              <a:gd name="connsiteY2" fmla="*/ 3657600 h 5175849"/>
              <a:gd name="connsiteX3" fmla="*/ 3286665 w 9316529"/>
              <a:gd name="connsiteY3" fmla="*/ 5158596 h 5175849"/>
              <a:gd name="connsiteX4" fmla="*/ 0 w 9316529"/>
              <a:gd name="connsiteY4" fmla="*/ 5175849 h 5175849"/>
              <a:gd name="connsiteX5" fmla="*/ 120770 w 9316529"/>
              <a:gd name="connsiteY5" fmla="*/ 8626 h 5175849"/>
              <a:gd name="connsiteX0" fmla="*/ 0 w 9195759"/>
              <a:gd name="connsiteY0" fmla="*/ 8626 h 5169379"/>
              <a:gd name="connsiteX1" fmla="*/ 9187132 w 9195759"/>
              <a:gd name="connsiteY1" fmla="*/ 0 h 5169379"/>
              <a:gd name="connsiteX2" fmla="*/ 9195759 w 9195759"/>
              <a:gd name="connsiteY2" fmla="*/ 3657600 h 5169379"/>
              <a:gd name="connsiteX3" fmla="*/ 3165895 w 9195759"/>
              <a:gd name="connsiteY3" fmla="*/ 5158596 h 5169379"/>
              <a:gd name="connsiteX4" fmla="*/ 17253 w 9195759"/>
              <a:gd name="connsiteY4" fmla="*/ 5169379 h 5169379"/>
              <a:gd name="connsiteX5" fmla="*/ 0 w 9195759"/>
              <a:gd name="connsiteY5" fmla="*/ 8626 h 5169379"/>
              <a:gd name="connsiteX0" fmla="*/ 0 w 9178506"/>
              <a:gd name="connsiteY0" fmla="*/ 25879 h 5169379"/>
              <a:gd name="connsiteX1" fmla="*/ 9169879 w 9178506"/>
              <a:gd name="connsiteY1" fmla="*/ 0 h 5169379"/>
              <a:gd name="connsiteX2" fmla="*/ 9178506 w 9178506"/>
              <a:gd name="connsiteY2" fmla="*/ 3657600 h 5169379"/>
              <a:gd name="connsiteX3" fmla="*/ 3148642 w 9178506"/>
              <a:gd name="connsiteY3" fmla="*/ 5158596 h 5169379"/>
              <a:gd name="connsiteX4" fmla="*/ 0 w 9178506"/>
              <a:gd name="connsiteY4" fmla="*/ 5169379 h 5169379"/>
              <a:gd name="connsiteX5" fmla="*/ 0 w 9178506"/>
              <a:gd name="connsiteY5" fmla="*/ 25879 h 5169379"/>
              <a:gd name="connsiteX0" fmla="*/ 0 w 9172755"/>
              <a:gd name="connsiteY0" fmla="*/ 25879 h 5169379"/>
              <a:gd name="connsiteX1" fmla="*/ 9169879 w 9172755"/>
              <a:gd name="connsiteY1" fmla="*/ 0 h 5169379"/>
              <a:gd name="connsiteX2" fmla="*/ 9143999 w 9172755"/>
              <a:gd name="connsiteY2" fmla="*/ 3605741 h 5169379"/>
              <a:gd name="connsiteX3" fmla="*/ 3148642 w 9172755"/>
              <a:gd name="connsiteY3" fmla="*/ 5158596 h 5169379"/>
              <a:gd name="connsiteX4" fmla="*/ 0 w 9172755"/>
              <a:gd name="connsiteY4" fmla="*/ 5169379 h 5169379"/>
              <a:gd name="connsiteX5" fmla="*/ 0 w 9172755"/>
              <a:gd name="connsiteY5" fmla="*/ 25879 h 5169379"/>
              <a:gd name="connsiteX0" fmla="*/ 0 w 9172755"/>
              <a:gd name="connsiteY0" fmla="*/ 25879 h 5169379"/>
              <a:gd name="connsiteX1" fmla="*/ 9169879 w 9172755"/>
              <a:gd name="connsiteY1" fmla="*/ 0 h 5169379"/>
              <a:gd name="connsiteX2" fmla="*/ 9143999 w 9172755"/>
              <a:gd name="connsiteY2" fmla="*/ 3605741 h 5169379"/>
              <a:gd name="connsiteX3" fmla="*/ 1835696 w 9172755"/>
              <a:gd name="connsiteY3" fmla="*/ 5169379 h 5169379"/>
              <a:gd name="connsiteX4" fmla="*/ 0 w 9172755"/>
              <a:gd name="connsiteY4" fmla="*/ 5169379 h 5169379"/>
              <a:gd name="connsiteX5" fmla="*/ 0 w 9172755"/>
              <a:gd name="connsiteY5" fmla="*/ 25879 h 5169379"/>
              <a:gd name="connsiteX0" fmla="*/ 0 w 9172755"/>
              <a:gd name="connsiteY0" fmla="*/ 25879 h 5169379"/>
              <a:gd name="connsiteX1" fmla="*/ 9169879 w 9172755"/>
              <a:gd name="connsiteY1" fmla="*/ 0 h 5169379"/>
              <a:gd name="connsiteX2" fmla="*/ 9144000 w 9172755"/>
              <a:gd name="connsiteY2" fmla="*/ 2525621 h 5169379"/>
              <a:gd name="connsiteX3" fmla="*/ 1835696 w 9172755"/>
              <a:gd name="connsiteY3" fmla="*/ 5169379 h 5169379"/>
              <a:gd name="connsiteX4" fmla="*/ 0 w 9172755"/>
              <a:gd name="connsiteY4" fmla="*/ 5169379 h 5169379"/>
              <a:gd name="connsiteX5" fmla="*/ 0 w 9172755"/>
              <a:gd name="connsiteY5" fmla="*/ 25879 h 5169379"/>
              <a:gd name="connsiteX0" fmla="*/ 0 w 9172755"/>
              <a:gd name="connsiteY0" fmla="*/ 25879 h 5169379"/>
              <a:gd name="connsiteX1" fmla="*/ 9169879 w 9172755"/>
              <a:gd name="connsiteY1" fmla="*/ 0 h 5169379"/>
              <a:gd name="connsiteX2" fmla="*/ 9144000 w 9172755"/>
              <a:gd name="connsiteY2" fmla="*/ 3173693 h 5169379"/>
              <a:gd name="connsiteX3" fmla="*/ 1835696 w 9172755"/>
              <a:gd name="connsiteY3" fmla="*/ 5169379 h 5169379"/>
              <a:gd name="connsiteX4" fmla="*/ 0 w 9172755"/>
              <a:gd name="connsiteY4" fmla="*/ 5169379 h 5169379"/>
              <a:gd name="connsiteX5" fmla="*/ 0 w 9172755"/>
              <a:gd name="connsiteY5" fmla="*/ 25879 h 5169379"/>
              <a:gd name="connsiteX0" fmla="*/ 0 w 9172755"/>
              <a:gd name="connsiteY0" fmla="*/ 25879 h 5169379"/>
              <a:gd name="connsiteX1" fmla="*/ 9169879 w 9172755"/>
              <a:gd name="connsiteY1" fmla="*/ 0 h 5169379"/>
              <a:gd name="connsiteX2" fmla="*/ 9144000 w 9172755"/>
              <a:gd name="connsiteY2" fmla="*/ 3173693 h 5169379"/>
              <a:gd name="connsiteX3" fmla="*/ 2339752 w 9172755"/>
              <a:gd name="connsiteY3" fmla="*/ 5169379 h 5169379"/>
              <a:gd name="connsiteX4" fmla="*/ 0 w 9172755"/>
              <a:gd name="connsiteY4" fmla="*/ 5169379 h 5169379"/>
              <a:gd name="connsiteX5" fmla="*/ 0 w 9172755"/>
              <a:gd name="connsiteY5" fmla="*/ 25879 h 516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72755" h="5169379">
                <a:moveTo>
                  <a:pt x="0" y="25879"/>
                </a:moveTo>
                <a:lnTo>
                  <a:pt x="9169879" y="0"/>
                </a:lnTo>
                <a:cubicBezTo>
                  <a:pt x="9172755" y="1219200"/>
                  <a:pt x="9141124" y="1954493"/>
                  <a:pt x="9144000" y="3173693"/>
                </a:cubicBezTo>
                <a:lnTo>
                  <a:pt x="2339752" y="5169379"/>
                </a:lnTo>
                <a:lnTo>
                  <a:pt x="0" y="5169379"/>
                </a:lnTo>
                <a:lnTo>
                  <a:pt x="0" y="25879"/>
                </a:lnTo>
                <a:close/>
              </a:path>
            </a:pathLst>
          </a:custGeom>
          <a:solidFill>
            <a:srgbClr val="EBEBE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4299942"/>
            <a:ext cx="3240360" cy="648072"/>
          </a:xfrm>
        </p:spPr>
        <p:txBody>
          <a:bodyPr>
            <a:noAutofit/>
          </a:bodyPr>
          <a:lstStyle/>
          <a:p>
            <a:pPr algn="r"/>
            <a:r>
              <a:rPr lang="ru-RU" sz="1400" dirty="0" smtClean="0">
                <a:solidFill>
                  <a:srgbClr val="EBEBEB"/>
                </a:solidFill>
                <a:latin typeface="Georgia" pitchFamily="18" charset="0"/>
              </a:rPr>
              <a:t>Министерство промышленности </a:t>
            </a:r>
            <a:br>
              <a:rPr lang="ru-RU" sz="1400" dirty="0" smtClean="0">
                <a:solidFill>
                  <a:srgbClr val="EBEBEB"/>
                </a:solidFill>
                <a:latin typeface="Georgia" pitchFamily="18" charset="0"/>
              </a:rPr>
            </a:br>
            <a:r>
              <a:rPr lang="ru-RU" sz="1400" dirty="0" smtClean="0">
                <a:solidFill>
                  <a:srgbClr val="EBEBEB"/>
                </a:solidFill>
                <a:latin typeface="Georgia" pitchFamily="18" charset="0"/>
              </a:rPr>
              <a:t>и экономического развития Рязанской области</a:t>
            </a:r>
            <a:endParaRPr lang="ru-RU" sz="1400" dirty="0">
              <a:solidFill>
                <a:srgbClr val="EBEBEB"/>
              </a:solidFill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96536" y="195486"/>
            <a:ext cx="288032" cy="28803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396536" y="483518"/>
            <a:ext cx="288032" cy="288032"/>
          </a:xfrm>
          <a:prstGeom prst="rect">
            <a:avLst/>
          </a:prstGeom>
          <a:solidFill>
            <a:srgbClr val="517D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396536" y="771550"/>
            <a:ext cx="288032" cy="288032"/>
          </a:xfrm>
          <a:prstGeom prst="rect">
            <a:avLst/>
          </a:prstGeom>
          <a:solidFill>
            <a:srgbClr val="D3C7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396536" y="1059582"/>
            <a:ext cx="288032" cy="288032"/>
          </a:xfrm>
          <a:prstGeom prst="rect">
            <a:avLst/>
          </a:prstGeom>
          <a:solidFill>
            <a:srgbClr val="031B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9396536" y="1347614"/>
            <a:ext cx="288032" cy="288032"/>
          </a:xfrm>
          <a:prstGeom prst="rect">
            <a:avLst/>
          </a:prstGeom>
          <a:solidFill>
            <a:srgbClr val="D37C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396536" y="1635646"/>
            <a:ext cx="288032" cy="288032"/>
          </a:xfrm>
          <a:prstGeom prst="rect">
            <a:avLst/>
          </a:prstGeom>
          <a:solidFill>
            <a:srgbClr val="2C4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396536" y="1923678"/>
            <a:ext cx="288032" cy="288032"/>
          </a:xfrm>
          <a:prstGeom prst="rect">
            <a:avLst/>
          </a:prstGeom>
          <a:solidFill>
            <a:srgbClr val="A56A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396536" y="2211710"/>
            <a:ext cx="288032" cy="288032"/>
          </a:xfrm>
          <a:prstGeom prst="rect">
            <a:avLst/>
          </a:prstGeom>
          <a:solidFill>
            <a:srgbClr val="B58D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619672" y="1419622"/>
            <a:ext cx="1512000" cy="1512168"/>
          </a:xfrm>
          <a:prstGeom prst="rect">
            <a:avLst/>
          </a:prstGeom>
          <a:noFill/>
          <a:ln>
            <a:solidFill>
              <a:srgbClr val="031B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707654"/>
            <a:ext cx="5256584" cy="936104"/>
          </a:xfrm>
        </p:spPr>
        <p:txBody>
          <a:bodyPr lIns="0" tIns="0" rIns="0" bIns="0">
            <a:noAutofit/>
          </a:bodyPr>
          <a:lstStyle/>
          <a:p>
            <a:pPr algn="l"/>
            <a:r>
              <a:rPr lang="ru-RU" sz="2000" b="1" dirty="0" smtClean="0">
                <a:solidFill>
                  <a:srgbClr val="031B07"/>
                </a:solidFill>
                <a:latin typeface="Georgia" pitchFamily="18" charset="0"/>
              </a:rPr>
              <a:t>Создание территорий опережающего социально-экономического развития в моногородах</a:t>
            </a:r>
            <a:endParaRPr lang="ru-RU" sz="2000" b="1" dirty="0">
              <a:solidFill>
                <a:srgbClr val="031B07"/>
              </a:solidFill>
              <a:latin typeface="Georgia" pitchFamily="18" charset="0"/>
            </a:endParaRPr>
          </a:p>
        </p:txBody>
      </p:sp>
      <p:pic>
        <p:nvPicPr>
          <p:cNvPr id="15" name="Picture 2" descr="https://fashion-stickers.ru/47202-thickbox_default/gerb-rjazanskoy-oblast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4299942"/>
            <a:ext cx="648000" cy="648000"/>
          </a:xfrm>
          <a:prstGeom prst="rect">
            <a:avLst/>
          </a:prstGeom>
          <a:noFill/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Нормативно-правовые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Федеральный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закон от 29.12.2014 №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473-ФЗ 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«О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территориях опережающего социально-экономического развития в Российской Федерации» (статья 34).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Постановление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Правительства РФ от 22.06.2015 №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614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«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Об особенностях создания территорий опережающего социально-экономического развития на территориях </a:t>
            </a:r>
            <a:r>
              <a:rPr lang="ru-RU" sz="2400" b="1" dirty="0" err="1">
                <a:solidFill>
                  <a:schemeClr val="tx2">
                    <a:lumMod val="75000"/>
                  </a:schemeClr>
                </a:solidFill>
              </a:rPr>
              <a:t>монопрофильных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муниципальных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образований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Российской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Федерации (моногородов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)»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Налоговый кодекс РФ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Закон Рязанской области «О налоговых льготах»</a:t>
            </a:r>
          </a:p>
          <a:p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075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83568" y="267454"/>
            <a:ext cx="7776864" cy="666104"/>
          </a:xfrm>
        </p:spPr>
        <p:txBody>
          <a:bodyPr vert="horz" lIns="0" tIns="0" rIns="0" bIns="0" rtlCol="0" anchor="ctr">
            <a:normAutofit/>
          </a:bodyPr>
          <a:lstStyle/>
          <a:p>
            <a:r>
              <a:rPr lang="ru-RU" sz="2400" dirty="0">
                <a:latin typeface="Georgia" pitchFamily="18" charset="0"/>
              </a:rPr>
              <a:t>Условия для получения статуса резидента</a:t>
            </a:r>
            <a:r>
              <a:rPr lang="en-US" sz="2400" dirty="0">
                <a:latin typeface="Georgia" pitchFamily="18" charset="0"/>
              </a:rPr>
              <a:t> </a:t>
            </a:r>
            <a:r>
              <a:rPr lang="ru-RU" sz="2400" dirty="0" smtClean="0">
                <a:latin typeface="Georgia" pitchFamily="18" charset="0"/>
              </a:rPr>
              <a:t>ТОСЭР</a:t>
            </a:r>
            <a:br>
              <a:rPr lang="ru-RU" sz="2400" dirty="0" smtClean="0">
                <a:latin typeface="Georgia" pitchFamily="18" charset="0"/>
              </a:rPr>
            </a:br>
            <a:r>
              <a:rPr lang="ru-RU" sz="1800" b="1" i="1" dirty="0" smtClean="0">
                <a:solidFill>
                  <a:srgbClr val="FF0000"/>
                </a:solidFill>
                <a:latin typeface="Georgia" pitchFamily="18" charset="0"/>
              </a:rPr>
              <a:t>(в случае создания ТОСЭР)</a:t>
            </a:r>
            <a:endParaRPr lang="ru-RU" sz="1800" b="1" i="1" dirty="0">
              <a:solidFill>
                <a:srgbClr val="FF0000"/>
              </a:solidFill>
              <a:latin typeface="Georgia" pitchFamily="18" charset="0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4932040" y="1131591"/>
            <a:ext cx="1728192" cy="3312367"/>
            <a:chOff x="4716016" y="1131590"/>
            <a:chExt cx="1728192" cy="3528112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4716016" y="2139702"/>
              <a:ext cx="1728192" cy="252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716016" y="1131590"/>
              <a:ext cx="1728000" cy="900000"/>
            </a:xfrm>
            <a:prstGeom prst="rect">
              <a:avLst/>
            </a:prstGeom>
            <a:noFill/>
            <a:ln>
              <a:solidFill>
                <a:srgbClr val="517D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Содержимое 2"/>
            <p:cNvSpPr txBox="1">
              <a:spLocks/>
            </p:cNvSpPr>
            <p:nvPr/>
          </p:nvSpPr>
          <p:spPr>
            <a:xfrm>
              <a:off x="4788024" y="2355726"/>
              <a:ext cx="1548000" cy="1008112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400" dirty="0">
                  <a:latin typeface="Georgia" pitchFamily="18" charset="0"/>
                </a:rPr>
                <a:t>Количество новых рабочих мест, созданных </a:t>
              </a:r>
              <a:br>
                <a:rPr lang="ru-RU" sz="1400" dirty="0">
                  <a:latin typeface="Georgia" pitchFamily="18" charset="0"/>
                </a:rPr>
              </a:br>
              <a:r>
                <a:rPr lang="ru-RU" sz="1400" dirty="0">
                  <a:latin typeface="Georgia" pitchFamily="18" charset="0"/>
                </a:rPr>
                <a:t>в течение </a:t>
              </a:r>
              <a:br>
                <a:rPr lang="ru-RU" sz="1400" dirty="0">
                  <a:latin typeface="Georgia" pitchFamily="18" charset="0"/>
                </a:rPr>
              </a:br>
              <a:r>
                <a:rPr lang="ru-RU" sz="1400" dirty="0">
                  <a:latin typeface="Georgia" pitchFamily="18" charset="0"/>
                </a:rPr>
                <a:t>первого года</a:t>
              </a:r>
            </a:p>
          </p:txBody>
        </p:sp>
        <p:sp>
          <p:nvSpPr>
            <p:cNvPr id="36" name="Содержимое 2"/>
            <p:cNvSpPr txBox="1">
              <a:spLocks/>
            </p:cNvSpPr>
            <p:nvPr/>
          </p:nvSpPr>
          <p:spPr>
            <a:xfrm>
              <a:off x="4788024" y="3435846"/>
              <a:ext cx="1548000" cy="504056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3600" b="1" dirty="0">
                  <a:latin typeface="Georgia" pitchFamily="18" charset="0"/>
                </a:rPr>
                <a:t>10</a:t>
              </a:r>
            </a:p>
          </p:txBody>
        </p:sp>
        <p:pic>
          <p:nvPicPr>
            <p:cNvPr id="3073" name="Picture 1" descr="C:\Users\admin\Downloads\mechanic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20016" y="1221590"/>
              <a:ext cx="720000" cy="720000"/>
            </a:xfrm>
            <a:prstGeom prst="rect">
              <a:avLst/>
            </a:prstGeom>
            <a:noFill/>
          </p:spPr>
        </p:pic>
      </p:grpSp>
      <p:grpSp>
        <p:nvGrpSpPr>
          <p:cNvPr id="49" name="Группа 48"/>
          <p:cNvGrpSpPr/>
          <p:nvPr/>
        </p:nvGrpSpPr>
        <p:grpSpPr>
          <a:xfrm>
            <a:off x="7020272" y="1131591"/>
            <a:ext cx="1728192" cy="3312367"/>
            <a:chOff x="6804248" y="1131590"/>
            <a:chExt cx="1728192" cy="3528112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6804248" y="2139702"/>
              <a:ext cx="1728192" cy="252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804248" y="1131590"/>
              <a:ext cx="1728000" cy="900000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одержимое 2"/>
            <p:cNvSpPr txBox="1">
              <a:spLocks/>
            </p:cNvSpPr>
            <p:nvPr/>
          </p:nvSpPr>
          <p:spPr>
            <a:xfrm>
              <a:off x="6876256" y="2355726"/>
              <a:ext cx="1548000" cy="165618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400" dirty="0">
                  <a:latin typeface="Georgia" pitchFamily="18" charset="0"/>
                </a:rPr>
                <a:t>Для действующих производств количество создаваемых рабочих мест </a:t>
              </a:r>
              <a:br>
                <a:rPr lang="ru-RU" sz="1400" dirty="0">
                  <a:latin typeface="Georgia" pitchFamily="18" charset="0"/>
                </a:rPr>
              </a:br>
              <a:r>
                <a:rPr lang="ru-RU" sz="1400" dirty="0">
                  <a:latin typeface="Georgia" pitchFamily="18" charset="0"/>
                </a:rPr>
                <a:t>не менее среднесписочной численности </a:t>
              </a:r>
              <a:br>
                <a:rPr lang="ru-RU" sz="1400" dirty="0">
                  <a:latin typeface="Georgia" pitchFamily="18" charset="0"/>
                </a:rPr>
              </a:br>
              <a:r>
                <a:rPr lang="ru-RU" sz="1400" dirty="0">
                  <a:latin typeface="Georgia" pitchFamily="18" charset="0"/>
                </a:rPr>
                <a:t>за последние </a:t>
              </a:r>
            </a:p>
          </p:txBody>
        </p:sp>
        <p:sp>
          <p:nvSpPr>
            <p:cNvPr id="38" name="Содержимое 2"/>
            <p:cNvSpPr txBox="1">
              <a:spLocks/>
            </p:cNvSpPr>
            <p:nvPr/>
          </p:nvSpPr>
          <p:spPr>
            <a:xfrm>
              <a:off x="6876256" y="4011910"/>
              <a:ext cx="1548000" cy="57606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3600" b="1" dirty="0">
                  <a:latin typeface="Georgia" pitchFamily="18" charset="0"/>
                </a:rPr>
                <a:t>3</a:t>
              </a:r>
              <a:r>
                <a:rPr lang="ru-RU" sz="1400" dirty="0">
                  <a:latin typeface="Georgia" pitchFamily="18" charset="0"/>
                </a:rPr>
                <a:t> года</a:t>
              </a:r>
            </a:p>
          </p:txBody>
        </p:sp>
        <p:pic>
          <p:nvPicPr>
            <p:cNvPr id="3074" name="Picture 2" descr="C:\Users\admin\Downloads\employe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308248" y="1221590"/>
              <a:ext cx="720000" cy="72000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</p:pic>
      </p:grpSp>
      <p:grpSp>
        <p:nvGrpSpPr>
          <p:cNvPr id="51" name="Группа 50"/>
          <p:cNvGrpSpPr/>
          <p:nvPr/>
        </p:nvGrpSpPr>
        <p:grpSpPr>
          <a:xfrm>
            <a:off x="2771800" y="1131591"/>
            <a:ext cx="1728192" cy="3312367"/>
            <a:chOff x="2627784" y="1131590"/>
            <a:chExt cx="1728192" cy="35281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2627784" y="2139702"/>
              <a:ext cx="1728192" cy="2520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627976" y="1131590"/>
              <a:ext cx="1728000" cy="900000"/>
            </a:xfrm>
            <a:prstGeom prst="rect">
              <a:avLst/>
            </a:prstGeom>
            <a:noFill/>
            <a:ln>
              <a:solidFill>
                <a:srgbClr val="517D3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Содержимое 2"/>
            <p:cNvSpPr txBox="1">
              <a:spLocks/>
            </p:cNvSpPr>
            <p:nvPr/>
          </p:nvSpPr>
          <p:spPr>
            <a:xfrm>
              <a:off x="2699792" y="2355726"/>
              <a:ext cx="1548000" cy="576064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400" dirty="0">
                  <a:latin typeface="Georgia" pitchFamily="18" charset="0"/>
                </a:rPr>
                <a:t>Объем капвложений</a:t>
              </a:r>
            </a:p>
          </p:txBody>
        </p:sp>
        <p:sp>
          <p:nvSpPr>
            <p:cNvPr id="32" name="Содержимое 2"/>
            <p:cNvSpPr txBox="1">
              <a:spLocks/>
            </p:cNvSpPr>
            <p:nvPr/>
          </p:nvSpPr>
          <p:spPr>
            <a:xfrm>
              <a:off x="2699792" y="2715766"/>
              <a:ext cx="1548000" cy="504056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3600" b="1" dirty="0">
                  <a:latin typeface="Georgia" pitchFamily="18" charset="0"/>
                </a:rPr>
                <a:t>5</a:t>
              </a:r>
              <a:r>
                <a:rPr lang="ru-RU" sz="1400" dirty="0">
                  <a:latin typeface="Georgia" pitchFamily="18" charset="0"/>
                </a:rPr>
                <a:t> млн. руб.</a:t>
              </a:r>
            </a:p>
          </p:txBody>
        </p:sp>
        <p:sp>
          <p:nvSpPr>
            <p:cNvPr id="33" name="Содержимое 2"/>
            <p:cNvSpPr txBox="1">
              <a:spLocks/>
            </p:cNvSpPr>
            <p:nvPr/>
          </p:nvSpPr>
          <p:spPr>
            <a:xfrm>
              <a:off x="2771800" y="3651870"/>
              <a:ext cx="1548000" cy="360040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1400" dirty="0">
                  <a:latin typeface="Georgia" pitchFamily="18" charset="0"/>
                </a:rPr>
                <a:t>в течение </a:t>
              </a:r>
              <a:br>
                <a:rPr lang="ru-RU" sz="1400" dirty="0">
                  <a:latin typeface="Georgia" pitchFamily="18" charset="0"/>
                </a:rPr>
              </a:br>
              <a:r>
                <a:rPr lang="ru-RU" sz="1400" dirty="0">
                  <a:latin typeface="Georgia" pitchFamily="18" charset="0"/>
                </a:rPr>
                <a:t>первого года</a:t>
              </a:r>
            </a:p>
          </p:txBody>
        </p:sp>
        <p:sp>
          <p:nvSpPr>
            <p:cNvPr id="45" name="Содержимое 2"/>
            <p:cNvSpPr txBox="1">
              <a:spLocks/>
            </p:cNvSpPr>
            <p:nvPr/>
          </p:nvSpPr>
          <p:spPr>
            <a:xfrm>
              <a:off x="2699792" y="4011910"/>
              <a:ext cx="1584000" cy="576064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80000"/>
                </a:lnSpc>
              </a:pPr>
              <a:r>
                <a:rPr lang="ru-RU" sz="3600" b="1" dirty="0">
                  <a:latin typeface="Georgia" pitchFamily="18" charset="0"/>
                </a:rPr>
                <a:t>2,5</a:t>
              </a:r>
              <a:r>
                <a:rPr lang="ru-RU" sz="1400" b="1" dirty="0">
                  <a:latin typeface="Georgia" pitchFamily="18" charset="0"/>
                </a:rPr>
                <a:t> </a:t>
              </a:r>
              <a:r>
                <a:rPr lang="ru-RU" sz="1400" dirty="0">
                  <a:latin typeface="Georgia" pitchFamily="18" charset="0"/>
                </a:rPr>
                <a:t>млн. руб.</a:t>
              </a:r>
            </a:p>
          </p:txBody>
        </p:sp>
        <p:pic>
          <p:nvPicPr>
            <p:cNvPr id="3075" name="Picture 3" descr="C:\Users\admin\Downloads\coins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31976" y="1221590"/>
              <a:ext cx="720000" cy="720000"/>
            </a:xfrm>
            <a:prstGeom prst="rect">
              <a:avLst/>
            </a:prstGeom>
            <a:noFill/>
          </p:spPr>
        </p:pic>
      </p:grpSp>
      <p:sp>
        <p:nvSpPr>
          <p:cNvPr id="14" name="Прямоугольник 13"/>
          <p:cNvSpPr/>
          <p:nvPr/>
        </p:nvSpPr>
        <p:spPr>
          <a:xfrm>
            <a:off x="395536" y="2139702"/>
            <a:ext cx="1728192" cy="23042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1131590"/>
            <a:ext cx="1728000" cy="900000"/>
          </a:xfrm>
          <a:prstGeom prst="rect">
            <a:avLst/>
          </a:prstGeom>
          <a:noFill/>
          <a:ln>
            <a:solidFill>
              <a:srgbClr val="D37C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одержимое 2"/>
          <p:cNvSpPr txBox="1">
            <a:spLocks/>
          </p:cNvSpPr>
          <p:nvPr/>
        </p:nvSpPr>
        <p:spPr>
          <a:xfrm>
            <a:off x="467544" y="2355726"/>
            <a:ext cx="1548000" cy="43204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algn="ctr">
              <a:lnSpc>
                <a:spcPct val="80000"/>
              </a:lnSpc>
            </a:pPr>
            <a:r>
              <a:rPr lang="ru-RU" sz="1400" dirty="0">
                <a:latin typeface="Georgia" pitchFamily="18" charset="0"/>
              </a:rPr>
              <a:t>Срок создания ТОСЭР</a:t>
            </a: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>
          <a:xfrm>
            <a:off x="467544" y="2787774"/>
            <a:ext cx="1548000" cy="432048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/>
          <a:p>
            <a:pPr lvl="0" algn="ctr">
              <a:lnSpc>
                <a:spcPct val="80000"/>
              </a:lnSpc>
            </a:pPr>
            <a:r>
              <a:rPr lang="ru-RU" sz="3600" b="1" dirty="0">
                <a:latin typeface="Georgia" pitchFamily="18" charset="0"/>
              </a:rPr>
              <a:t>10</a:t>
            </a:r>
            <a:r>
              <a:rPr lang="ru-RU" sz="1400" dirty="0">
                <a:latin typeface="Georgia" pitchFamily="18" charset="0"/>
              </a:rPr>
              <a:t> лет</a:t>
            </a:r>
          </a:p>
        </p:txBody>
      </p:sp>
      <p:sp>
        <p:nvSpPr>
          <p:cNvPr id="29" name="Содержимое 2"/>
          <p:cNvSpPr txBox="1">
            <a:spLocks/>
          </p:cNvSpPr>
          <p:nvPr/>
        </p:nvSpPr>
        <p:spPr>
          <a:xfrm>
            <a:off x="467544" y="3651870"/>
            <a:ext cx="1548000" cy="36004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 algn="ctr">
              <a:lnSpc>
                <a:spcPct val="80000"/>
              </a:lnSpc>
            </a:pPr>
            <a:r>
              <a:rPr lang="ru-RU" sz="1400" dirty="0">
                <a:latin typeface="Georgia" pitchFamily="18" charset="0"/>
              </a:rPr>
              <a:t>продление</a:t>
            </a:r>
          </a:p>
        </p:txBody>
      </p:sp>
      <p:sp>
        <p:nvSpPr>
          <p:cNvPr id="30" name="Содержимое 2"/>
          <p:cNvSpPr txBox="1">
            <a:spLocks/>
          </p:cNvSpPr>
          <p:nvPr/>
        </p:nvSpPr>
        <p:spPr>
          <a:xfrm>
            <a:off x="467544" y="3939902"/>
            <a:ext cx="1548000" cy="432048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/>
          <a:p>
            <a:pPr lvl="0" algn="ctr">
              <a:lnSpc>
                <a:spcPct val="80000"/>
              </a:lnSpc>
            </a:pPr>
            <a:r>
              <a:rPr lang="ru-RU" sz="3600" b="1" dirty="0">
                <a:latin typeface="Georgia" pitchFamily="18" charset="0"/>
              </a:rPr>
              <a:t>5</a:t>
            </a:r>
            <a:r>
              <a:rPr lang="ru-RU" sz="1400" dirty="0">
                <a:latin typeface="Georgia" pitchFamily="18" charset="0"/>
              </a:rPr>
              <a:t> лет</a:t>
            </a:r>
          </a:p>
        </p:txBody>
      </p:sp>
      <p:pic>
        <p:nvPicPr>
          <p:cNvPr id="3077" name="Picture 5" descr="C:\Users\admin\Downloads\cloc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36" y="1221590"/>
            <a:ext cx="720000" cy="720000"/>
          </a:xfrm>
          <a:prstGeom prst="rect">
            <a:avLst/>
          </a:prstGeom>
          <a:noFill/>
        </p:spPr>
      </p:pic>
      <p:sp>
        <p:nvSpPr>
          <p:cNvPr id="54" name="Равнобедренный треугольник 53"/>
          <p:cNvSpPr/>
          <p:nvPr/>
        </p:nvSpPr>
        <p:spPr>
          <a:xfrm rot="5400000">
            <a:off x="1799692" y="3111810"/>
            <a:ext cx="1296144" cy="360040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59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08" y="137204"/>
            <a:ext cx="9144000" cy="68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ru-RU">
              <a:cs typeface="Tahoma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7972166" cy="615225"/>
          </a:xfrm>
        </p:spPr>
        <p:txBody>
          <a:bodyPr vert="horz" lIns="36000" tIns="0" rIns="36000" bIns="0" rtlCol="0" anchor="ctr"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>
                <a:latin typeface="+mn-lt"/>
                <a:cs typeface="Tahoma"/>
              </a:rPr>
              <a:t>ПРЕФЕРЕНЦИИ ДЛЯ РЕЗИДЕНТОВ </a:t>
            </a:r>
            <a:r>
              <a:rPr lang="ru-RU" sz="2400" dirty="0" smtClean="0">
                <a:latin typeface="+mn-lt"/>
                <a:cs typeface="Tahoma"/>
              </a:rPr>
              <a:t>ТОСЭР</a:t>
            </a:r>
            <a:br>
              <a:rPr lang="ru-RU" sz="2400" dirty="0" smtClean="0">
                <a:latin typeface="+mn-lt"/>
                <a:cs typeface="Tahoma"/>
              </a:rPr>
            </a:br>
            <a:r>
              <a:rPr lang="ru-RU" sz="1800" dirty="0" smtClean="0">
                <a:solidFill>
                  <a:srgbClr val="FF0000"/>
                </a:solidFill>
                <a:latin typeface="+mn-lt"/>
                <a:cs typeface="Tahoma"/>
              </a:rPr>
              <a:t>(в случае создания ТОСЭР)</a:t>
            </a:r>
            <a:endParaRPr lang="ru-RU" sz="1800" dirty="0">
              <a:solidFill>
                <a:srgbClr val="FF0000"/>
              </a:solidFill>
              <a:latin typeface="+mn-lt"/>
              <a:cs typeface="Tahoma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/>
          </p:nvPr>
        </p:nvGraphicFramePr>
        <p:xfrm>
          <a:off x="193270" y="912381"/>
          <a:ext cx="8871759" cy="4231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1696">
                  <a:extLst>
                    <a:ext uri="{9D8B030D-6E8A-4147-A177-3AD203B41FA5}">
                      <a16:colId xmlns:a16="http://schemas.microsoft.com/office/drawing/2014/main" val="877402263"/>
                    </a:ext>
                  </a:extLst>
                </a:gridCol>
                <a:gridCol w="1350380">
                  <a:extLst>
                    <a:ext uri="{9D8B030D-6E8A-4147-A177-3AD203B41FA5}">
                      <a16:colId xmlns:a16="http://schemas.microsoft.com/office/drawing/2014/main" val="3613888538"/>
                    </a:ext>
                  </a:extLst>
                </a:gridCol>
                <a:gridCol w="1123154">
                  <a:extLst>
                    <a:ext uri="{9D8B030D-6E8A-4147-A177-3AD203B41FA5}">
                      <a16:colId xmlns:a16="http://schemas.microsoft.com/office/drawing/2014/main" val="3346683992"/>
                    </a:ext>
                  </a:extLst>
                </a:gridCol>
                <a:gridCol w="4476529">
                  <a:extLst>
                    <a:ext uri="{9D8B030D-6E8A-4147-A177-3AD203B41FA5}">
                      <a16:colId xmlns:a16="http://schemas.microsoft.com/office/drawing/2014/main" val="2529103776"/>
                    </a:ext>
                  </a:extLst>
                </a:gridCol>
              </a:tblGrid>
              <a:tr h="5581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Действующая ставка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Льготная ставка для резидентов ТОСЭР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Срок применения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974516651"/>
                  </a:ext>
                </a:extLst>
              </a:tr>
              <a:tr h="172567"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Налог на прибыль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2147289152"/>
                  </a:ext>
                </a:extLst>
              </a:tr>
              <a:tr h="193665">
                <a:tc>
                  <a:txBody>
                    <a:bodyPr/>
                    <a:lstStyle/>
                    <a:p>
                      <a:pPr marL="2730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федеральный бюджет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 лет с момента получения </a:t>
                      </a:r>
                      <a:r>
                        <a:rPr lang="ru-RU" sz="1100" dirty="0" smtClean="0">
                          <a:effectLst/>
                        </a:rPr>
                        <a:t>прибыли (не </a:t>
                      </a:r>
                      <a:r>
                        <a:rPr lang="ru-RU" sz="1100" dirty="0">
                          <a:effectLst/>
                        </a:rPr>
                        <a:t>позднее 4 налогового периода)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1633078536"/>
                  </a:ext>
                </a:extLst>
              </a:tr>
              <a:tr h="198459">
                <a:tc rowSpan="2">
                  <a:txBody>
                    <a:bodyPr/>
                    <a:lstStyle/>
                    <a:p>
                      <a:pPr marL="2730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региональный бюджет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17%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 лет с момента получения </a:t>
                      </a:r>
                      <a:r>
                        <a:rPr lang="ru-RU" sz="1100" dirty="0" smtClean="0">
                          <a:effectLst/>
                        </a:rPr>
                        <a:t>прибыли (не </a:t>
                      </a:r>
                      <a:r>
                        <a:rPr lang="ru-RU" sz="1100" dirty="0">
                          <a:effectLst/>
                        </a:rPr>
                        <a:t>позднее 4 налогового периода)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4032051441"/>
                  </a:ext>
                </a:extLst>
              </a:tr>
              <a:tr h="172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13,5%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последующие 5 лет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3283859065"/>
                  </a:ext>
                </a:extLst>
              </a:tr>
              <a:tr h="350366">
                <a:tc rowSpan="2">
                  <a:txBody>
                    <a:bodyPr/>
                    <a:lstStyle/>
                    <a:p>
                      <a:pPr marL="952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Налог на имущество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2,2%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 лет в отношении имущества, </a:t>
                      </a:r>
                      <a:r>
                        <a:rPr lang="ru-RU" sz="1100" dirty="0" smtClean="0">
                          <a:effectLst/>
                        </a:rPr>
                        <a:t>принятого на </a:t>
                      </a:r>
                      <a:r>
                        <a:rPr lang="ru-RU" sz="1100" dirty="0">
                          <a:effectLst/>
                        </a:rPr>
                        <a:t>учет в качестве основных средств после 01.01.2017 года на первые 5 налоговых периодов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4238785379"/>
                  </a:ext>
                </a:extLst>
              </a:tr>
              <a:tr h="1725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0,5%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последующие 5 лет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2873" marB="0"/>
                </a:tc>
                <a:extLst>
                  <a:ext uri="{0D108BD9-81ED-4DB2-BD59-A6C34878D82A}">
                    <a16:rowId xmlns:a16="http://schemas.microsoft.com/office/drawing/2014/main" val="1590694546"/>
                  </a:ext>
                </a:extLst>
              </a:tr>
              <a:tr h="480232"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Транспортный налог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 10 до 150 руб.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900" dirty="0">
                          <a:effectLst/>
                        </a:rPr>
                        <a:t>в расчете на одну лошадиную силу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216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 лет, начиная с налогового </a:t>
                      </a:r>
                      <a:r>
                        <a:rPr lang="ru-RU" sz="1100" dirty="0" smtClean="0">
                          <a:effectLst/>
                        </a:rPr>
                        <a:t>периода, в </a:t>
                      </a:r>
                      <a:r>
                        <a:rPr lang="ru-RU" sz="1100" dirty="0">
                          <a:effectLst/>
                        </a:rPr>
                        <a:t>котором организация включена в реестр резидентов ТОСЭР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1314488499"/>
                  </a:ext>
                </a:extLst>
              </a:tr>
              <a:tr h="350366"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Земельный налог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0,3% - с/х земли;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1,5% - прочие участки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 года, начиная с налогового </a:t>
                      </a:r>
                      <a:r>
                        <a:rPr lang="ru-RU" sz="1100" dirty="0" smtClean="0">
                          <a:effectLst/>
                        </a:rPr>
                        <a:t>периода, в </a:t>
                      </a:r>
                      <a:r>
                        <a:rPr lang="ru-RU" sz="1100" dirty="0">
                          <a:effectLst/>
                        </a:rPr>
                        <a:t>котором организация включена в реестр резидентов ТОСЭР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1149718941"/>
                  </a:ext>
                </a:extLst>
              </a:tr>
              <a:tr h="180707">
                <a:tc>
                  <a:txBody>
                    <a:bodyPr/>
                    <a:lstStyle/>
                    <a:p>
                      <a:pPr marL="9525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Страховые взносы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30%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7,6%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 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2117690882"/>
                  </a:ext>
                </a:extLst>
              </a:tr>
              <a:tr h="350366">
                <a:tc>
                  <a:txBody>
                    <a:bodyPr/>
                    <a:lstStyle/>
                    <a:p>
                      <a:pPr marL="2730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обязательное </a:t>
                      </a:r>
                      <a:r>
                        <a:rPr lang="ru-RU" sz="1100" dirty="0" smtClean="0">
                          <a:effectLst/>
                        </a:rPr>
                        <a:t>пенсионное страхование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22%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 лет со дня получения статуса </a:t>
                      </a:r>
                      <a:r>
                        <a:rPr lang="ru-RU" sz="1100" dirty="0" smtClean="0">
                          <a:effectLst/>
                        </a:rPr>
                        <a:t> при </a:t>
                      </a:r>
                      <a:r>
                        <a:rPr lang="ru-RU" sz="1100" dirty="0">
                          <a:effectLst/>
                        </a:rPr>
                        <a:t>присвоении статуса резидента </a:t>
                      </a:r>
                      <a:r>
                        <a:rPr lang="ru-RU" sz="1100" dirty="0" smtClean="0">
                          <a:effectLst/>
                        </a:rPr>
                        <a:t>не </a:t>
                      </a:r>
                      <a:r>
                        <a:rPr lang="ru-RU" sz="1100" dirty="0">
                          <a:effectLst/>
                        </a:rPr>
                        <a:t>позднее 3-х лет со дня создания ТОСЭР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2133686350"/>
                  </a:ext>
                </a:extLst>
              </a:tr>
              <a:tr h="350366">
                <a:tc>
                  <a:txBody>
                    <a:bodyPr/>
                    <a:lstStyle/>
                    <a:p>
                      <a:pPr marL="2730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обязательное социальное страхование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2,9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1,5%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1525913185"/>
                  </a:ext>
                </a:extLst>
              </a:tr>
              <a:tr h="350366">
                <a:tc>
                  <a:txBody>
                    <a:bodyPr/>
                    <a:lstStyle/>
                    <a:p>
                      <a:pPr marL="2730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обязательное медицинское страхование 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5,1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0,1%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extLst>
                  <a:ext uri="{0D108BD9-81ED-4DB2-BD59-A6C34878D82A}">
                    <a16:rowId xmlns:a16="http://schemas.microsoft.com/office/drawing/2014/main" val="3648863052"/>
                  </a:ext>
                </a:extLst>
              </a:tr>
              <a:tr h="350366">
                <a:tc>
                  <a:txBody>
                    <a:bodyPr/>
                    <a:lstStyle/>
                    <a:p>
                      <a:pPr marL="2730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Снижение ставки по УСН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7305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73" marR="2873" marT="10916" marB="0"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 6% до 1% по объекту налогообложения «доходы»</a:t>
                      </a:r>
                      <a:endParaRPr kumimoji="0" lang="ru-RU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 15% до 5% по объекту налогообложения «доходы, уменьшенные на величину расходов»</a:t>
                      </a:r>
                    </a:p>
                  </a:txBody>
                  <a:tcPr marL="2873" marR="2873" marT="10916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0" marR="3830" marT="14554" marB="0"/>
                </a:tc>
                <a:extLst>
                  <a:ext uri="{0D108BD9-81ED-4DB2-BD59-A6C34878D82A}">
                    <a16:rowId xmlns:a16="http://schemas.microsoft.com/office/drawing/2014/main" val="3689647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06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262</Words>
  <Application>Microsoft Office PowerPoint</Application>
  <PresentationFormat>Экран (16:9)</PresentationFormat>
  <Paragraphs>71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Georgia</vt:lpstr>
      <vt:lpstr>Tahoma</vt:lpstr>
      <vt:lpstr>Times New Roman</vt:lpstr>
      <vt:lpstr>Тема Office</vt:lpstr>
      <vt:lpstr>Создание территорий опережающего социально-экономического развития в моногородах</vt:lpstr>
      <vt:lpstr>Нормативно-правовые документы</vt:lpstr>
      <vt:lpstr>Условия для получения статуса резидента ТОСЭР (в случае создания ТОСЭР)</vt:lpstr>
      <vt:lpstr>ПРЕФЕРЕНЦИИ ДЛЯ РЕЗИДЕНТОВ ТОСЭР (в случае создания ТОСЭР)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ТОСЭР «Лесной»</dc:title>
  <dc:creator>admin</dc:creator>
  <cp:lastModifiedBy>dubcov.av</cp:lastModifiedBy>
  <cp:revision>49</cp:revision>
  <dcterms:created xsi:type="dcterms:W3CDTF">2018-08-31T12:50:14Z</dcterms:created>
  <dcterms:modified xsi:type="dcterms:W3CDTF">2019-12-12T09:02:08Z</dcterms:modified>
</cp:coreProperties>
</file>